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42" autoAdjust="0"/>
    <p:restoredTop sz="73146" autoAdjust="0"/>
  </p:normalViewPr>
  <p:slideViewPr>
    <p:cSldViewPr>
      <p:cViewPr>
        <p:scale>
          <a:sx n="41" d="100"/>
          <a:sy n="41" d="100"/>
        </p:scale>
        <p:origin x="-288" y="-19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hilla\Downloads\Accenture%20Simulation.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hilla\Downloads\Accenture%20Simulat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a:lstStyle/>
          <a:p>
            <a:pPr>
              <a:defRPr/>
            </a:pPr>
            <a:r>
              <a:rPr lang="en-US"/>
              <a:t>Aggregate "Popularity"  Score</a:t>
            </a:r>
          </a:p>
        </c:rich>
      </c:tx>
      <c:layout/>
      <c:overlay val="0"/>
    </c:title>
    <c:autoTitleDeleted val="0"/>
    <c:view3D>
      <c:rotX val="30"/>
      <c:rotY val="0"/>
      <c:rAngAx val="0"/>
      <c:perspective val="30"/>
    </c:view3D>
    <c:floor>
      <c:thickness val="0"/>
    </c:floor>
    <c:sideWall>
      <c:thickness val="0"/>
    </c:sideWall>
    <c:backWall>
      <c:thickness val="0"/>
    </c:backWall>
    <c:plotArea>
      <c:layout/>
      <c:pie3DChart>
        <c:varyColors val="1"/>
        <c:dLbls>
          <c:showLegendKey val="0"/>
          <c:showVal val="0"/>
          <c:showCatName val="1"/>
          <c:showSerName val="0"/>
          <c:showPercent val="1"/>
          <c:showBubbleSize val="0"/>
          <c:showLeaderLines val="1"/>
        </c:dLbls>
      </c:pie3DChart>
      <c:spPr>
        <a:noFill/>
        <a:ln w="25400">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a:lstStyle/>
          <a:p>
            <a:pPr>
              <a:defRPr/>
            </a:pPr>
            <a:r>
              <a:rPr lang="en-US" sz="1800"/>
              <a:t>Popularity</a:t>
            </a:r>
            <a:r>
              <a:rPr lang="en-US" sz="1800" baseline="0"/>
              <a:t> percentage share from top 5 categories</a:t>
            </a:r>
            <a:r>
              <a:rPr lang="en-US" sz="1800"/>
              <a:t> </a:t>
            </a:r>
          </a:p>
        </c:rich>
      </c:tx>
      <c:layout>
        <c:manualLayout>
          <c:xMode val="edge"/>
          <c:yMode val="edge"/>
          <c:x val="0.18707343355768016"/>
          <c:y val="5.1729706985832171E-3"/>
        </c:manualLayout>
      </c:layout>
      <c:overlay val="0"/>
    </c:title>
    <c:autoTitleDeleted val="0"/>
    <c:view3D>
      <c:rotX val="30"/>
      <c:rotY val="0"/>
      <c:rAngAx val="0"/>
      <c:perspective val="30"/>
    </c:view3D>
    <c:floor>
      <c:thickness val="0"/>
    </c:floor>
    <c:sideWall>
      <c:thickness val="0"/>
    </c:sideWall>
    <c:backWall>
      <c:thickness val="0"/>
    </c:backWall>
    <c:plotArea>
      <c:layout/>
      <c:pie3DChart>
        <c:varyColors val="1"/>
        <c:ser>
          <c:idx val="0"/>
          <c:order val="0"/>
          <c:tx>
            <c:strRef>
              <c:f>Popularity!$B$1</c:f>
              <c:strCache>
                <c:ptCount val="1"/>
                <c:pt idx="0">
                  <c:v>Aggregate Score</c:v>
                </c:pt>
              </c:strCache>
            </c:strRef>
          </c:tx>
          <c:explosion val="2"/>
          <c:dLbls>
            <c:txPr>
              <a:bodyPr/>
              <a:lstStyle/>
              <a:p>
                <a:pPr>
                  <a:defRPr sz="2600"/>
                </a:pPr>
                <a:endParaRPr lang="en-US"/>
              </a:p>
            </c:txPr>
            <c:showLegendKey val="0"/>
            <c:showVal val="0"/>
            <c:showCatName val="1"/>
            <c:showSerName val="0"/>
            <c:showPercent val="1"/>
            <c:showBubbleSize val="0"/>
            <c:showLeaderLines val="1"/>
          </c:dLbls>
          <c:cat>
            <c:strRef>
              <c:f>Popularity!$A$2:$A$6</c:f>
              <c:strCache>
                <c:ptCount val="5"/>
                <c:pt idx="0">
                  <c:v>animals</c:v>
                </c:pt>
                <c:pt idx="1">
                  <c:v>science</c:v>
                </c:pt>
                <c:pt idx="2">
                  <c:v>healthy eating</c:v>
                </c:pt>
                <c:pt idx="3">
                  <c:v>technology</c:v>
                </c:pt>
                <c:pt idx="4">
                  <c:v>food</c:v>
                </c:pt>
              </c:strCache>
            </c:strRef>
          </c:cat>
          <c:val>
            <c:numRef>
              <c:f>Popularity!$B$2:$B$6</c:f>
              <c:numCache>
                <c:formatCode>General</c:formatCode>
                <c:ptCount val="5"/>
                <c:pt idx="0">
                  <c:v>74965</c:v>
                </c:pt>
                <c:pt idx="1">
                  <c:v>71168</c:v>
                </c:pt>
                <c:pt idx="2">
                  <c:v>69339</c:v>
                </c:pt>
                <c:pt idx="3">
                  <c:v>68738</c:v>
                </c:pt>
                <c:pt idx="4">
                  <c:v>66676</c:v>
                </c:pt>
              </c:numCache>
            </c:numRef>
          </c:val>
        </c:ser>
        <c:dLbls>
          <c:showLegendKey val="0"/>
          <c:showVal val="0"/>
          <c:showCatName val="1"/>
          <c:showSerName val="0"/>
          <c:showPercent val="1"/>
          <c:showBubbleSize val="0"/>
          <c:showLeaderLines val="1"/>
        </c:dLbls>
      </c:pie3DChart>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smtClean="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8.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6.png"/><Relationship Id="rId4" Type="http://schemas.openxmlformats.org/officeDocument/2006/relationships/image" Target="../media/image6.svg"/><Relationship Id="rId9"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5.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15.png"/><Relationship Id="rId7"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 Id="rId9"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52400" y="802644"/>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709588" y="3086100"/>
            <a:ext cx="6172199" cy="2846933"/>
          </a:xfrm>
          <a:prstGeom prst="rect">
            <a:avLst/>
          </a:prstGeom>
        </p:spPr>
        <p:txBody>
          <a:bodyPr wrap="square" lIns="0" tIns="0" rIns="0" bIns="0" rtlCol="0" anchor="t">
            <a:spAutoFit/>
          </a:bodyPr>
          <a:lstStyle/>
          <a:p>
            <a:pPr algn="ctr">
              <a:lnSpc>
                <a:spcPts val="11059"/>
              </a:lnSpc>
            </a:pPr>
            <a:r>
              <a:rPr lang="en-US" sz="9900" spc="-105" dirty="0" smtClean="0">
                <a:solidFill>
                  <a:srgbClr val="FFFFFF"/>
                </a:solidFill>
                <a:latin typeface="Graphik Regular" panose="020B0503030202060203" pitchFamily="34" charset="0"/>
              </a:rPr>
              <a:t>Data Analysis</a:t>
            </a:r>
            <a:endParaRPr lang="en-US" sz="9900" spc="-105" dirty="0">
              <a:solidFill>
                <a:srgbClr val="FFFFFF"/>
              </a:solidFill>
              <a:latin typeface="Graphik Regular" panose="020B050303020206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 xmlns:a16="http://schemas.microsoft.com/office/drawing/2014/main" id="{C00ABEC5-EF3F-4E3E-827E-EB1F2EF17C0D}"/>
              </a:ext>
            </a:extLst>
          </p:cNvPr>
          <p:cNvGrpSpPr/>
          <p:nvPr/>
        </p:nvGrpSpPr>
        <p:grpSpPr>
          <a:xfrm>
            <a:off x="11372281" y="1307136"/>
            <a:ext cx="5887019" cy="612073"/>
            <a:chOff x="-279402" y="-412017"/>
            <a:chExt cx="7849358" cy="816097"/>
          </a:xfrm>
        </p:grpSpPr>
        <p:sp>
          <p:nvSpPr>
            <p:cNvPr id="21" name="TextBox 12">
              <a:extLst>
                <a:ext uri="{FF2B5EF4-FFF2-40B4-BE49-F238E27FC236}">
                  <a16:creationId xmlns="" xmlns:a16="http://schemas.microsoft.com/office/drawing/2014/main" id="{19A1BE45-8301-44C6-A0D0-F8FDA800622F}"/>
                </a:ext>
              </a:extLst>
            </p:cNvPr>
            <p:cNvSpPr txBox="1"/>
            <p:nvPr/>
          </p:nvSpPr>
          <p:spPr>
            <a:xfrm>
              <a:off x="-279402" y="-412017"/>
              <a:ext cx="7569956" cy="422595"/>
            </a:xfrm>
            <a:prstGeom prst="rect">
              <a:avLst/>
            </a:prstGeom>
          </p:spPr>
          <p:txBody>
            <a:bodyPr lIns="0" tIns="0" rIns="0" bIns="0" rtlCol="0" anchor="t">
              <a:spAutoFit/>
            </a:bodyPr>
            <a:lstStyle/>
            <a:p>
              <a:pPr>
                <a:lnSpc>
                  <a:spcPts val="2660"/>
                </a:lnSpc>
              </a:pPr>
              <a:r>
                <a:rPr lang="en-US" sz="1900" b="1" spc="-19" dirty="0" smtClean="0">
                  <a:solidFill>
                    <a:srgbClr val="000000"/>
                  </a:solidFill>
                  <a:latin typeface="Graphik Regular" panose="020B0503030202060203" pitchFamily="34" charset="0"/>
                </a:rPr>
                <a:t>ANALYSIS</a:t>
              </a:r>
              <a:endParaRPr lang="en-US" sz="1900" b="1" spc="-19" dirty="0">
                <a:solidFill>
                  <a:srgbClr val="000000"/>
                </a:solidFill>
                <a:latin typeface="Graphik Regular" panose="020B0503030202060203" pitchFamily="34" charset="0"/>
              </a:endParaRPr>
            </a:p>
          </p:txBody>
        </p:sp>
        <p:sp>
          <p:nvSpPr>
            <p:cNvPr id="22" name="TextBox 13">
              <a:extLst>
                <a:ext uri="{FF2B5EF4-FFF2-40B4-BE49-F238E27FC236}">
                  <a16:creationId xmlns=""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8" name="TextBox 17"/>
          <p:cNvSpPr txBox="1"/>
          <p:nvPr/>
        </p:nvSpPr>
        <p:spPr>
          <a:xfrm>
            <a:off x="11372283" y="1709224"/>
            <a:ext cx="6096568" cy="1200329"/>
          </a:xfrm>
          <a:prstGeom prst="rect">
            <a:avLst/>
          </a:prstGeom>
          <a:noFill/>
        </p:spPr>
        <p:txBody>
          <a:bodyPr wrap="square" rtlCol="0">
            <a:spAutoFit/>
          </a:bodyPr>
          <a:lstStyle/>
          <a:p>
            <a:r>
              <a:rPr lang="en-US" sz="2400" dirty="0" smtClean="0"/>
              <a:t>Animals and science are the two categories of content, showing that people enjoy “real life” and “factual” content the most</a:t>
            </a:r>
            <a:r>
              <a:rPr lang="en-US" dirty="0" smtClean="0"/>
              <a:t>.</a:t>
            </a:r>
            <a:endParaRPr lang="en-US" dirty="0"/>
          </a:p>
        </p:txBody>
      </p:sp>
      <p:sp>
        <p:nvSpPr>
          <p:cNvPr id="19" name="TextBox 18"/>
          <p:cNvSpPr txBox="1"/>
          <p:nvPr/>
        </p:nvSpPr>
        <p:spPr>
          <a:xfrm>
            <a:off x="11407450" y="3571817"/>
            <a:ext cx="1261884" cy="384721"/>
          </a:xfrm>
          <a:prstGeom prst="rect">
            <a:avLst/>
          </a:prstGeom>
          <a:noFill/>
        </p:spPr>
        <p:txBody>
          <a:bodyPr wrap="none" rtlCol="0">
            <a:spAutoFit/>
          </a:bodyPr>
          <a:lstStyle/>
          <a:p>
            <a:r>
              <a:rPr lang="en-US" sz="1900" b="1" dirty="0" smtClean="0">
                <a:latin typeface="Graphik Regular"/>
              </a:rPr>
              <a:t>INSIGHT</a:t>
            </a:r>
            <a:endParaRPr lang="en-US" sz="1900" b="1" dirty="0">
              <a:latin typeface="Graphik Regular"/>
            </a:endParaRPr>
          </a:p>
        </p:txBody>
      </p:sp>
      <p:sp>
        <p:nvSpPr>
          <p:cNvPr id="26" name="TextBox 25"/>
          <p:cNvSpPr txBox="1"/>
          <p:nvPr/>
        </p:nvSpPr>
        <p:spPr>
          <a:xfrm>
            <a:off x="11251738" y="4036297"/>
            <a:ext cx="6096569" cy="2677656"/>
          </a:xfrm>
          <a:prstGeom prst="rect">
            <a:avLst/>
          </a:prstGeom>
          <a:noFill/>
        </p:spPr>
        <p:txBody>
          <a:bodyPr wrap="square" rtlCol="0">
            <a:spAutoFit/>
          </a:bodyPr>
          <a:lstStyle/>
          <a:p>
            <a:r>
              <a:rPr lang="en-US" sz="2400" dirty="0" smtClean="0"/>
              <a:t>Food is a common theme in the top 5 categories with “Healthy Eating” ranking the highest. This may give an indication to the audience within your user base. You could use this insight to create campaign and work with healthy eating brands to boost their engagement. </a:t>
            </a:r>
            <a:endParaRPr lang="en-US" sz="2400" dirty="0"/>
          </a:p>
        </p:txBody>
      </p:sp>
      <p:sp>
        <p:nvSpPr>
          <p:cNvPr id="27" name="TextBox 26"/>
          <p:cNvSpPr txBox="1"/>
          <p:nvPr/>
        </p:nvSpPr>
        <p:spPr>
          <a:xfrm>
            <a:off x="11528316" y="7409624"/>
            <a:ext cx="2340084" cy="384721"/>
          </a:xfrm>
          <a:prstGeom prst="rect">
            <a:avLst/>
          </a:prstGeom>
          <a:noFill/>
        </p:spPr>
        <p:txBody>
          <a:bodyPr wrap="square" rtlCol="0">
            <a:spAutoFit/>
          </a:bodyPr>
          <a:lstStyle/>
          <a:p>
            <a:r>
              <a:rPr lang="en-US" sz="1900" b="1" dirty="0" smtClean="0">
                <a:latin typeface="Graphik Regular"/>
              </a:rPr>
              <a:t>NEXT STEP</a:t>
            </a:r>
            <a:endParaRPr lang="en-US" sz="1900" b="1" dirty="0">
              <a:latin typeface="Graphik Regular"/>
            </a:endParaRPr>
          </a:p>
        </p:txBody>
      </p:sp>
      <p:sp>
        <p:nvSpPr>
          <p:cNvPr id="28" name="TextBox 27"/>
          <p:cNvSpPr txBox="1"/>
          <p:nvPr/>
        </p:nvSpPr>
        <p:spPr>
          <a:xfrm>
            <a:off x="11372281" y="7961830"/>
            <a:ext cx="5887019" cy="1569660"/>
          </a:xfrm>
          <a:prstGeom prst="rect">
            <a:avLst/>
          </a:prstGeom>
          <a:noFill/>
        </p:spPr>
        <p:txBody>
          <a:bodyPr wrap="square" rtlCol="0">
            <a:spAutoFit/>
          </a:bodyPr>
          <a:lstStyle/>
          <a:p>
            <a:r>
              <a:rPr lang="en-US" sz="2400" dirty="0" smtClean="0"/>
              <a:t>This Ad-hoc analysis is insightful, but it is time to take this analysis to large scale production for real time understanding of your business. We can show you how to do this.</a:t>
            </a:r>
            <a:endParaRPr 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81943" y="238595"/>
            <a:ext cx="17288945" cy="9463805"/>
            <a:chOff x="-46893" y="-461341"/>
            <a:chExt cx="23051926" cy="12618406"/>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99043" y="1"/>
              <a:ext cx="19247473" cy="1766755"/>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445935" y="0"/>
              <a:ext cx="1960295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46893" y="-461341"/>
              <a:ext cx="21095778"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1513575" y="952500"/>
            <a:ext cx="16169324" cy="10363199"/>
          </a:xfrm>
          <a:prstGeom prst="rect">
            <a:avLst/>
          </a:prstGeom>
          <a:solidFill>
            <a:schemeClr val="bg1"/>
          </a:solidFill>
        </p:spPr>
        <p:txBody>
          <a:bodyPr/>
          <a:lstStyle/>
          <a:p>
            <a:endParaRPr lang="en-US" dirty="0"/>
          </a:p>
        </p:txBody>
      </p:sp>
      <p:pic>
        <p:nvPicPr>
          <p:cNvPr id="32" name="Picture 32"/>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b="321"/>
          <a:stretch>
            <a:fillRect/>
          </a:stretch>
        </p:blipFill>
        <p:spPr>
          <a:xfrm rot="10799999">
            <a:off x="1566396" y="295150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p:cNvSpPr txBox="1"/>
          <p:nvPr/>
        </p:nvSpPr>
        <p:spPr>
          <a:xfrm>
            <a:off x="8282815" y="2255674"/>
            <a:ext cx="8919565" cy="6863417"/>
          </a:xfrm>
          <a:prstGeom prst="rect">
            <a:avLst/>
          </a:prstGeom>
          <a:noFill/>
        </p:spPr>
        <p:txBody>
          <a:bodyPr wrap="square" rtlCol="0">
            <a:spAutoFit/>
          </a:bodyPr>
          <a:lstStyle/>
          <a:p>
            <a:r>
              <a:rPr lang="en-US" sz="4000" dirty="0" smtClean="0"/>
              <a:t>Social Buzz is a fast growing technology unicorn that need to adapt quickly to its global scale.</a:t>
            </a:r>
          </a:p>
          <a:p>
            <a:r>
              <a:rPr lang="en-US" sz="4000" dirty="0" smtClean="0"/>
              <a:t>Accenture has begun a 3month POC focusing on these tasks;</a:t>
            </a:r>
          </a:p>
          <a:p>
            <a:endParaRPr lang="en-US" sz="4000" dirty="0"/>
          </a:p>
          <a:p>
            <a:pPr marL="285750" indent="-285750">
              <a:buFont typeface="Arial" panose="020B0604020202020204" pitchFamily="34" charset="0"/>
              <a:buChar char="•"/>
            </a:pPr>
            <a:r>
              <a:rPr lang="en-US" sz="4000" dirty="0" smtClean="0"/>
              <a:t>An audit of Social Buzz’s big data practice</a:t>
            </a:r>
          </a:p>
          <a:p>
            <a:pPr marL="285750" indent="-285750">
              <a:buFont typeface="Arial" panose="020B0604020202020204" pitchFamily="34" charset="0"/>
              <a:buChar char="•"/>
            </a:pPr>
            <a:r>
              <a:rPr lang="en-US" sz="4000" dirty="0" smtClean="0"/>
              <a:t>Recommendations for successful IPO</a:t>
            </a:r>
          </a:p>
          <a:p>
            <a:pPr marL="285750" indent="-285750">
              <a:buFont typeface="Arial" panose="020B0604020202020204" pitchFamily="34" charset="0"/>
              <a:buChar char="•"/>
            </a:pPr>
            <a:r>
              <a:rPr lang="en-US" sz="4000" dirty="0" smtClean="0"/>
              <a:t>Analysis to find Social Buzz’s top 5 most popular categories of content</a:t>
            </a:r>
            <a:endParaRPr lang="en-US" sz="4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1107875" y="-252229"/>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82904" y="877357"/>
            <a:ext cx="9002885" cy="8532286"/>
            <a:chOff x="0" y="0"/>
            <a:chExt cx="3089486"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flipV="1">
              <a:off x="84421" y="8254980"/>
              <a:ext cx="3005065" cy="2131077"/>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55434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p:cNvSpPr txBox="1"/>
          <p:nvPr/>
        </p:nvSpPr>
        <p:spPr>
          <a:xfrm>
            <a:off x="914400" y="5778384"/>
            <a:ext cx="7339894" cy="1754326"/>
          </a:xfrm>
          <a:prstGeom prst="rect">
            <a:avLst/>
          </a:prstGeom>
          <a:noFill/>
        </p:spPr>
        <p:txBody>
          <a:bodyPr wrap="none" rtlCol="0">
            <a:spAutoFit/>
          </a:bodyPr>
          <a:lstStyle/>
          <a:p>
            <a:r>
              <a:rPr lang="en-US" sz="3600" dirty="0" smtClean="0"/>
              <a:t>Over 100,000 posts per day</a:t>
            </a:r>
          </a:p>
          <a:p>
            <a:endParaRPr lang="en-US" sz="3600" dirty="0" smtClean="0"/>
          </a:p>
          <a:p>
            <a:r>
              <a:rPr lang="en-US" sz="3600" dirty="0" smtClean="0"/>
              <a:t>38,500,000 pieces of content per year</a:t>
            </a:r>
            <a:r>
              <a:rPr lang="en-US" dirty="0" smtClean="0"/>
              <a:t>!</a:t>
            </a:r>
            <a:endParaRPr lang="en-US" dirty="0"/>
          </a:p>
        </p:txBody>
      </p:sp>
      <p:sp>
        <p:nvSpPr>
          <p:cNvPr id="23" name="TextBox 22"/>
          <p:cNvSpPr txBox="1"/>
          <p:nvPr/>
        </p:nvSpPr>
        <p:spPr>
          <a:xfrm>
            <a:off x="914400" y="8195696"/>
            <a:ext cx="6566285" cy="461665"/>
          </a:xfrm>
          <a:prstGeom prst="rect">
            <a:avLst/>
          </a:prstGeom>
          <a:noFill/>
        </p:spPr>
        <p:txBody>
          <a:bodyPr wrap="none" rtlCol="0">
            <a:spAutoFit/>
          </a:bodyPr>
          <a:lstStyle/>
          <a:p>
            <a:r>
              <a:rPr lang="en-US" sz="2400" b="1" dirty="0" smtClean="0"/>
              <a:t>But how to capitalize on it when there is so much?</a:t>
            </a:r>
            <a:endParaRPr lang="en-US" sz="2400" b="1" dirty="0"/>
          </a:p>
        </p:txBody>
      </p:sp>
      <p:sp>
        <p:nvSpPr>
          <p:cNvPr id="24" name="TextBox 23"/>
          <p:cNvSpPr txBox="1"/>
          <p:nvPr/>
        </p:nvSpPr>
        <p:spPr>
          <a:xfrm>
            <a:off x="914400" y="8858190"/>
            <a:ext cx="7445949" cy="400110"/>
          </a:xfrm>
          <a:prstGeom prst="rect">
            <a:avLst/>
          </a:prstGeom>
          <a:noFill/>
        </p:spPr>
        <p:txBody>
          <a:bodyPr wrap="none" rtlCol="0">
            <a:spAutoFit/>
          </a:bodyPr>
          <a:lstStyle/>
          <a:p>
            <a:r>
              <a:rPr lang="en-US" sz="2000" dirty="0" smtClean="0"/>
              <a:t>Analysis to find Social Buzz’s Top 5 most popular categories of content</a:t>
            </a:r>
            <a:endParaRPr lang="en-US" sz="2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p:cNvSpPr txBox="1"/>
          <p:nvPr/>
        </p:nvSpPr>
        <p:spPr>
          <a:xfrm>
            <a:off x="14415791" y="1911600"/>
            <a:ext cx="2009846" cy="954107"/>
          </a:xfrm>
          <a:prstGeom prst="rect">
            <a:avLst/>
          </a:prstGeom>
          <a:noFill/>
        </p:spPr>
        <p:txBody>
          <a:bodyPr wrap="none" rtlCol="0">
            <a:spAutoFit/>
          </a:bodyPr>
          <a:lstStyle/>
          <a:p>
            <a:r>
              <a:rPr lang="en-US" dirty="0" smtClean="0"/>
              <a:t>(</a:t>
            </a:r>
            <a:r>
              <a:rPr lang="en-US" sz="2800" dirty="0" smtClean="0"/>
              <a:t>Myself)</a:t>
            </a:r>
          </a:p>
          <a:p>
            <a:r>
              <a:rPr lang="en-US" sz="2800" dirty="0" smtClean="0"/>
              <a:t>Data Analyst</a:t>
            </a:r>
            <a:endParaRPr lang="en-US" sz="2800" dirty="0"/>
          </a:p>
        </p:txBody>
      </p:sp>
      <p:sp>
        <p:nvSpPr>
          <p:cNvPr id="33" name="TextBox 32"/>
          <p:cNvSpPr txBox="1"/>
          <p:nvPr/>
        </p:nvSpPr>
        <p:spPr>
          <a:xfrm>
            <a:off x="14259064" y="4666445"/>
            <a:ext cx="2694840" cy="954107"/>
          </a:xfrm>
          <a:prstGeom prst="rect">
            <a:avLst/>
          </a:prstGeom>
          <a:noFill/>
        </p:spPr>
        <p:txBody>
          <a:bodyPr wrap="none" rtlCol="0">
            <a:spAutoFit/>
          </a:bodyPr>
          <a:lstStyle/>
          <a:p>
            <a:r>
              <a:rPr lang="en-US" sz="2800" dirty="0" smtClean="0"/>
              <a:t>Marcus </a:t>
            </a:r>
            <a:r>
              <a:rPr lang="en-US" sz="2800" dirty="0" err="1" smtClean="0"/>
              <a:t>Rompton</a:t>
            </a:r>
            <a:endParaRPr lang="en-US" sz="2800" dirty="0" smtClean="0"/>
          </a:p>
          <a:p>
            <a:r>
              <a:rPr lang="en-US" sz="2800" dirty="0" smtClean="0"/>
              <a:t>Senior Principle</a:t>
            </a:r>
            <a:endParaRPr lang="en-US" sz="2800" dirty="0"/>
          </a:p>
        </p:txBody>
      </p:sp>
      <p:sp>
        <p:nvSpPr>
          <p:cNvPr id="34" name="TextBox 33"/>
          <p:cNvSpPr txBox="1"/>
          <p:nvPr/>
        </p:nvSpPr>
        <p:spPr>
          <a:xfrm>
            <a:off x="14259064" y="7738677"/>
            <a:ext cx="3747501" cy="954107"/>
          </a:xfrm>
          <a:prstGeom prst="rect">
            <a:avLst/>
          </a:prstGeom>
          <a:noFill/>
        </p:spPr>
        <p:txBody>
          <a:bodyPr wrap="none" rtlCol="0">
            <a:spAutoFit/>
          </a:bodyPr>
          <a:lstStyle/>
          <a:p>
            <a:r>
              <a:rPr lang="en-US" sz="2800" dirty="0" smtClean="0"/>
              <a:t>Andrew Fleming</a:t>
            </a:r>
          </a:p>
          <a:p>
            <a:r>
              <a:rPr lang="en-US" sz="2800" dirty="0" smtClean="0"/>
              <a:t>Chief Technical Architect</a:t>
            </a:r>
            <a:endParaRPr lang="en-US" sz="28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p:cNvSpPr txBox="1"/>
          <p:nvPr/>
        </p:nvSpPr>
        <p:spPr>
          <a:xfrm>
            <a:off x="4789532" y="1372359"/>
            <a:ext cx="3916650" cy="646331"/>
          </a:xfrm>
          <a:prstGeom prst="rect">
            <a:avLst/>
          </a:prstGeom>
          <a:noFill/>
        </p:spPr>
        <p:txBody>
          <a:bodyPr wrap="none" rtlCol="0">
            <a:spAutoFit/>
          </a:bodyPr>
          <a:lstStyle/>
          <a:p>
            <a:r>
              <a:rPr lang="en-US" sz="3600" dirty="0" smtClean="0"/>
              <a:t>Data Understanding</a:t>
            </a:r>
            <a:endParaRPr lang="en-US" sz="3600" dirty="0"/>
          </a:p>
        </p:txBody>
      </p:sp>
      <p:sp>
        <p:nvSpPr>
          <p:cNvPr id="41" name="TextBox 40"/>
          <p:cNvSpPr txBox="1"/>
          <p:nvPr/>
        </p:nvSpPr>
        <p:spPr>
          <a:xfrm>
            <a:off x="6396750" y="2984043"/>
            <a:ext cx="3707746" cy="646331"/>
          </a:xfrm>
          <a:prstGeom prst="rect">
            <a:avLst/>
          </a:prstGeom>
          <a:noFill/>
        </p:spPr>
        <p:txBody>
          <a:bodyPr wrap="none" rtlCol="0">
            <a:spAutoFit/>
          </a:bodyPr>
          <a:lstStyle/>
          <a:p>
            <a:r>
              <a:rPr lang="en-US" sz="3600" dirty="0" smtClean="0"/>
              <a:t>         Data Cleaning</a:t>
            </a:r>
            <a:endParaRPr lang="en-US" sz="3600" dirty="0"/>
          </a:p>
        </p:txBody>
      </p:sp>
      <p:sp>
        <p:nvSpPr>
          <p:cNvPr id="42" name="TextBox 41"/>
          <p:cNvSpPr txBox="1"/>
          <p:nvPr/>
        </p:nvSpPr>
        <p:spPr>
          <a:xfrm>
            <a:off x="8706182" y="4624823"/>
            <a:ext cx="3566682" cy="646331"/>
          </a:xfrm>
          <a:prstGeom prst="rect">
            <a:avLst/>
          </a:prstGeom>
          <a:noFill/>
        </p:spPr>
        <p:txBody>
          <a:bodyPr wrap="none" rtlCol="0">
            <a:spAutoFit/>
          </a:bodyPr>
          <a:lstStyle/>
          <a:p>
            <a:r>
              <a:rPr lang="en-US" sz="3600" dirty="0" smtClean="0"/>
              <a:t>     Data Modelling</a:t>
            </a:r>
            <a:endParaRPr lang="en-US" sz="3600" dirty="0"/>
          </a:p>
        </p:txBody>
      </p:sp>
      <p:sp>
        <p:nvSpPr>
          <p:cNvPr id="43" name="TextBox 42"/>
          <p:cNvSpPr txBox="1"/>
          <p:nvPr/>
        </p:nvSpPr>
        <p:spPr>
          <a:xfrm>
            <a:off x="9829800" y="6204766"/>
            <a:ext cx="3605667" cy="646331"/>
          </a:xfrm>
          <a:prstGeom prst="rect">
            <a:avLst/>
          </a:prstGeom>
          <a:noFill/>
        </p:spPr>
        <p:txBody>
          <a:bodyPr wrap="none" rtlCol="0">
            <a:spAutoFit/>
          </a:bodyPr>
          <a:lstStyle/>
          <a:p>
            <a:r>
              <a:rPr lang="en-US" sz="3600" dirty="0" smtClean="0"/>
              <a:t>         Data Analysis</a:t>
            </a:r>
            <a:endParaRPr lang="en-US" sz="3600" dirty="0"/>
          </a:p>
        </p:txBody>
      </p:sp>
      <p:sp>
        <p:nvSpPr>
          <p:cNvPr id="45" name="TextBox 44"/>
          <p:cNvSpPr txBox="1"/>
          <p:nvPr/>
        </p:nvSpPr>
        <p:spPr>
          <a:xfrm>
            <a:off x="12497710" y="7828620"/>
            <a:ext cx="3109890" cy="646331"/>
          </a:xfrm>
          <a:prstGeom prst="rect">
            <a:avLst/>
          </a:prstGeom>
          <a:noFill/>
        </p:spPr>
        <p:txBody>
          <a:bodyPr wrap="none" rtlCol="0">
            <a:spAutoFit/>
          </a:bodyPr>
          <a:lstStyle/>
          <a:p>
            <a:r>
              <a:rPr lang="en-US" sz="3600" dirty="0" smtClean="0"/>
              <a:t>Uncover Insight</a:t>
            </a:r>
            <a:endParaRPr lang="en-US" sz="36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p:cNvSpPr txBox="1"/>
          <p:nvPr/>
        </p:nvSpPr>
        <p:spPr>
          <a:xfrm>
            <a:off x="2683907" y="2857500"/>
            <a:ext cx="1431802" cy="1569660"/>
          </a:xfrm>
          <a:prstGeom prst="rect">
            <a:avLst/>
          </a:prstGeom>
          <a:noFill/>
        </p:spPr>
        <p:txBody>
          <a:bodyPr wrap="none" rtlCol="0">
            <a:spAutoFit/>
          </a:bodyPr>
          <a:lstStyle/>
          <a:p>
            <a:r>
              <a:rPr lang="en-US" sz="9600" dirty="0" smtClean="0"/>
              <a:t>16</a:t>
            </a:r>
            <a:endParaRPr lang="en-US" sz="9600" dirty="0"/>
          </a:p>
        </p:txBody>
      </p:sp>
      <p:sp>
        <p:nvSpPr>
          <p:cNvPr id="15" name="TextBox 14"/>
          <p:cNvSpPr txBox="1"/>
          <p:nvPr/>
        </p:nvSpPr>
        <p:spPr>
          <a:xfrm>
            <a:off x="1910401" y="4960148"/>
            <a:ext cx="2978814" cy="1200329"/>
          </a:xfrm>
          <a:prstGeom prst="rect">
            <a:avLst/>
          </a:prstGeom>
          <a:noFill/>
        </p:spPr>
        <p:txBody>
          <a:bodyPr wrap="square" rtlCol="0">
            <a:spAutoFit/>
          </a:bodyPr>
          <a:lstStyle/>
          <a:p>
            <a:pPr algn="ctr"/>
            <a:r>
              <a:rPr lang="en-US" sz="3600" dirty="0" smtClean="0"/>
              <a:t>UNIQUE CATEGORIES</a:t>
            </a:r>
            <a:endParaRPr lang="en-US" sz="3600" dirty="0"/>
          </a:p>
        </p:txBody>
      </p:sp>
      <p:sp>
        <p:nvSpPr>
          <p:cNvPr id="16" name="TextBox 15"/>
          <p:cNvSpPr txBox="1"/>
          <p:nvPr/>
        </p:nvSpPr>
        <p:spPr>
          <a:xfrm>
            <a:off x="7272183" y="2857500"/>
            <a:ext cx="2678938" cy="1569660"/>
          </a:xfrm>
          <a:prstGeom prst="rect">
            <a:avLst/>
          </a:prstGeom>
          <a:noFill/>
        </p:spPr>
        <p:txBody>
          <a:bodyPr wrap="none" rtlCol="0">
            <a:spAutoFit/>
          </a:bodyPr>
          <a:lstStyle/>
          <a:p>
            <a:r>
              <a:rPr lang="en-US" sz="9600" dirty="0" smtClean="0"/>
              <a:t>1897</a:t>
            </a:r>
            <a:endParaRPr lang="en-US" sz="9600" dirty="0"/>
          </a:p>
        </p:txBody>
      </p:sp>
      <p:sp>
        <p:nvSpPr>
          <p:cNvPr id="17" name="TextBox 16"/>
          <p:cNvSpPr txBox="1"/>
          <p:nvPr/>
        </p:nvSpPr>
        <p:spPr>
          <a:xfrm>
            <a:off x="6252786" y="4960147"/>
            <a:ext cx="4717732" cy="1200329"/>
          </a:xfrm>
          <a:prstGeom prst="rect">
            <a:avLst/>
          </a:prstGeom>
          <a:noFill/>
        </p:spPr>
        <p:txBody>
          <a:bodyPr wrap="square" rtlCol="0">
            <a:spAutoFit/>
          </a:bodyPr>
          <a:lstStyle/>
          <a:p>
            <a:pPr algn="ctr"/>
            <a:r>
              <a:rPr lang="en-US" sz="3600" dirty="0" smtClean="0"/>
              <a:t>REACTION TO “ANIMAL” POST</a:t>
            </a:r>
            <a:endParaRPr lang="en-US" sz="3600" dirty="0"/>
          </a:p>
        </p:txBody>
      </p:sp>
      <p:sp>
        <p:nvSpPr>
          <p:cNvPr id="18" name="TextBox 17"/>
          <p:cNvSpPr txBox="1"/>
          <p:nvPr/>
        </p:nvSpPr>
        <p:spPr>
          <a:xfrm>
            <a:off x="11873291" y="2831123"/>
            <a:ext cx="4402424" cy="1446550"/>
          </a:xfrm>
          <a:prstGeom prst="rect">
            <a:avLst/>
          </a:prstGeom>
          <a:noFill/>
        </p:spPr>
        <p:txBody>
          <a:bodyPr wrap="none" rtlCol="0">
            <a:spAutoFit/>
          </a:bodyPr>
          <a:lstStyle/>
          <a:p>
            <a:r>
              <a:rPr lang="en-US" sz="8800" dirty="0" smtClean="0"/>
              <a:t>JANUARY</a:t>
            </a:r>
            <a:endParaRPr lang="en-US" sz="8800" dirty="0"/>
          </a:p>
        </p:txBody>
      </p:sp>
      <p:sp>
        <p:nvSpPr>
          <p:cNvPr id="19" name="TextBox 18"/>
          <p:cNvSpPr txBox="1"/>
          <p:nvPr/>
        </p:nvSpPr>
        <p:spPr>
          <a:xfrm>
            <a:off x="12659625" y="4677065"/>
            <a:ext cx="2841481" cy="1754326"/>
          </a:xfrm>
          <a:prstGeom prst="rect">
            <a:avLst/>
          </a:prstGeom>
          <a:noFill/>
        </p:spPr>
        <p:txBody>
          <a:bodyPr wrap="square" rtlCol="0">
            <a:spAutoFit/>
          </a:bodyPr>
          <a:lstStyle/>
          <a:p>
            <a:pPr algn="ctr"/>
            <a:r>
              <a:rPr lang="en-US" sz="3600" dirty="0" smtClean="0"/>
              <a:t>MONTHS WITH MOST POST</a:t>
            </a:r>
            <a:endParaRPr lang="en-US" sz="36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4348" y="1685151"/>
            <a:ext cx="10376051" cy="663942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p:cNvGraphicFramePr/>
          <p:nvPr>
            <p:extLst>
              <p:ext uri="{D42A27DB-BD31-4B8C-83A1-F6EECF244321}">
                <p14:modId xmlns:p14="http://schemas.microsoft.com/office/powerpoint/2010/main" val="551360897"/>
              </p:ext>
            </p:extLst>
          </p:nvPr>
        </p:nvGraphicFramePr>
        <p:xfrm>
          <a:off x="3048000" y="1079500"/>
          <a:ext cx="12192000" cy="812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8" name="Chart 27"/>
          <p:cNvGraphicFramePr>
            <a:graphicFrameLocks/>
          </p:cNvGraphicFramePr>
          <p:nvPr>
            <p:extLst>
              <p:ext uri="{D42A27DB-BD31-4B8C-83A1-F6EECF244321}">
                <p14:modId xmlns:p14="http://schemas.microsoft.com/office/powerpoint/2010/main" val="15613075"/>
              </p:ext>
            </p:extLst>
          </p:nvPr>
        </p:nvGraphicFramePr>
        <p:xfrm>
          <a:off x="4879649" y="1685151"/>
          <a:ext cx="8346829" cy="663942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0" name="Chart 29"/>
          <p:cNvGraphicFramePr>
            <a:graphicFrameLocks/>
          </p:cNvGraphicFramePr>
          <p:nvPr>
            <p:extLst>
              <p:ext uri="{D42A27DB-BD31-4B8C-83A1-F6EECF244321}">
                <p14:modId xmlns:p14="http://schemas.microsoft.com/office/powerpoint/2010/main" val="187243236"/>
              </p:ext>
            </p:extLst>
          </p:nvPr>
        </p:nvGraphicFramePr>
        <p:xfrm>
          <a:off x="4524919" y="2688431"/>
          <a:ext cx="8443368" cy="49101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4180</TotalTime>
  <Words>314</Words>
  <Application>Microsoft Office PowerPoint</Application>
  <PresentationFormat>Custom</PresentationFormat>
  <Paragraphs>79</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Graphik Regular</vt:lpstr>
      <vt:lpstr>Calibri</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hillarytemi@gmail.com</cp:lastModifiedBy>
  <cp:revision>31</cp:revision>
  <dcterms:created xsi:type="dcterms:W3CDTF">2006-08-16T00:00:00Z</dcterms:created>
  <dcterms:modified xsi:type="dcterms:W3CDTF">2024-02-12T16:11:13Z</dcterms:modified>
  <dc:identifier>DAEhDyfaYKE</dc:identifier>
</cp:coreProperties>
</file>